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Alexandria"/>
      <p:regular r:id="rId15"/>
    </p:embeddedFont>
    <p:embeddedFont>
      <p:font typeface="Alexandria"/>
      <p:regular r:id="rId16"/>
    </p:embeddedFont>
    <p:embeddedFont>
      <p:font typeface="Nobile"/>
      <p:regular r:id="rId17"/>
    </p:embeddedFont>
    <p:embeddedFont>
      <p:font typeface="Nobile"/>
      <p:regular r:id="rId18"/>
    </p:embeddedFont>
    <p:embeddedFont>
      <p:font typeface="Nobile"/>
      <p:regular r:id="rId19"/>
    </p:embeddedFont>
    <p:embeddedFont>
      <p:font typeface="Nobile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1040130"/>
            <a:ext cx="4919305" cy="614922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01120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工業數據分析：SECOM 半導體製程感測器分析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76892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運用數據科學洞察關鍵感測器訊號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438697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509004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講師：江茂綸 </a:t>
            </a:r>
            <a:endParaRPr lang="en-US" sz="2650" dirty="0"/>
          </a:p>
        </p:txBody>
      </p:sp>
      <p:sp>
        <p:nvSpPr>
          <p:cNvPr id="8" name="Text 4"/>
          <p:cNvSpPr/>
          <p:nvPr/>
        </p:nvSpPr>
        <p:spPr>
          <a:xfrm>
            <a:off x="793790" y="585549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3233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212" y="1906786"/>
            <a:ext cx="6749177" cy="441864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2361" y="622578"/>
            <a:ext cx="5660112" cy="707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我們的挑戰：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2361" y="1669613"/>
            <a:ext cx="5660112" cy="707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理解半導體製程的</a:t>
            </a:r>
            <a:endParaRPr lang="en-US" sz="4450" dirty="0"/>
          </a:p>
        </p:txBody>
      </p:sp>
      <p:sp>
        <p:nvSpPr>
          <p:cNvPr id="6" name="Text 2"/>
          <p:cNvSpPr/>
          <p:nvPr/>
        </p:nvSpPr>
        <p:spPr>
          <a:xfrm>
            <a:off x="792361" y="2716649"/>
            <a:ext cx="5660112" cy="707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「黑盒子」</a:t>
            </a:r>
            <a:endParaRPr lang="en-US" sz="4450" dirty="0"/>
          </a:p>
        </p:txBody>
      </p:sp>
      <p:sp>
        <p:nvSpPr>
          <p:cNvPr id="7" name="Text 3"/>
          <p:cNvSpPr/>
          <p:nvPr/>
        </p:nvSpPr>
        <p:spPr>
          <a:xfrm>
            <a:off x="792361" y="3990023"/>
            <a:ext cx="2589133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數據來源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92361" y="4570095"/>
            <a:ext cx="2589133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SECOM - UCI Machine Learning Repository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92361" y="5498425"/>
            <a:ext cx="2589133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數據類型：多變量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92361" y="6064448"/>
            <a:ext cx="2589133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領域：電腦科學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3941326" y="3990023"/>
            <a:ext cx="2589133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數據規模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3941326" y="4570095"/>
            <a:ext cx="2589133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1567 筆生產紀錄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3941326" y="5136118"/>
            <a:ext cx="2589133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591 個感測器特徵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3941326" y="5702141"/>
            <a:ext cx="2589133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存在缺失值、高維度，難以直接定位問題。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792361" y="6885146"/>
            <a:ext cx="5730478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分析目標：透過特徵選取，找出影響良率的關鍵感測器訊號。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5174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190" y="418624"/>
            <a:ext cx="7018020" cy="1714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319820"/>
            <a:ext cx="6123623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數據淨化：為分析奠定基礎</a:t>
            </a:r>
            <a:endParaRPr lang="en-US" sz="4000" dirty="0"/>
          </a:p>
        </p:txBody>
      </p:sp>
      <p:sp>
        <p:nvSpPr>
          <p:cNvPr id="5" name="Text 1"/>
          <p:cNvSpPr/>
          <p:nvPr/>
        </p:nvSpPr>
        <p:spPr>
          <a:xfrm>
            <a:off x="793790" y="4467939"/>
            <a:ext cx="3039785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1. 缺失值填補：中位數策略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93790" y="4990862"/>
            <a:ext cx="62724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原理說明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：缺失值 (NaN) 會干擾分析。本程序採用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中位數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填補，即用該特徵已有的數值中間值來替代缺失數據。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793790" y="5715714"/>
            <a:ext cx="62724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使用原因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：相較於均值，中位數受極端值（離群值）影響較小，能更穩健地反映數據的典型趨勢。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793790" y="6440567"/>
            <a:ext cx="627245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提供信息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：確保所有感測器數據在統計計算時都是完整的。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793790" y="6950988"/>
            <a:ext cx="627245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7571780" y="446793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2. 低變異特徵移除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7571780" y="4990862"/>
            <a:ext cx="627245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原理說明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：移除數值從未改變（變異數為零）的感測器特徵。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7571780" y="5389007"/>
            <a:ext cx="62724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使用原因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：這些特徵不包含任何信息增益，無法用於區分良品和不良品，移除可降低模型複雜度並提升計算效率。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7571780" y="6113859"/>
            <a:ext cx="62724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提供信息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：最終分析的特徵數量從 590 個減少到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474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個，其中移除了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116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個無用特徵。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7571780" y="6950988"/>
            <a:ext cx="627245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7183"/>
            <a:ext cx="113395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定位核心影響因子：雙重視角下的特徵重要性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529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分析方法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134082"/>
            <a:ext cx="397954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隨機森林重要性：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基於模型預測能力，統計特徵在多棵決策樹中用於「劃分數據」的頻率和效果。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02085"/>
            <a:ext cx="397954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F-test 分數：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評估單一特徵數值在良品／不良品之間是否存在顯著的統計差異。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594866"/>
            <a:ext cx="397954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關鍵發現：Sensor_60, Sensor_58, Sensor_201, Sensor_59 等特徵高度重疊且排名靠前，為高可靠性關鍵因子。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4357" y="2530197"/>
            <a:ext cx="38421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Top 20 特徵排序圖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4357" y="3097173"/>
            <a:ext cx="38421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（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隨機森林重要性）</a:t>
            </a:r>
            <a:endParaRPr lang="en-US" sz="17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357" y="3715226"/>
            <a:ext cx="3842147" cy="2784991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9737527" y="2530197"/>
            <a:ext cx="411408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Top 20 特徵排序圖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737527" y="3097173"/>
            <a:ext cx="411408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（F-test 分數）</a:t>
            </a:r>
            <a:endParaRPr lang="en-US" sz="1750" dirty="0"/>
          </a:p>
        </p:txBody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7527" y="3715226"/>
            <a:ext cx="4114086" cy="298203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827621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168" y="255151"/>
            <a:ext cx="8505944" cy="331731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4639389"/>
            <a:ext cx="918543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剖析異常模式：良品與不良品的分佈對比</a:t>
            </a:r>
            <a:endParaRPr lang="en-US" sz="400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583436"/>
            <a:ext cx="306110" cy="30611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609361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分佈分離度</a:t>
            </a:r>
            <a:endParaRPr lang="en-US" sz="2000" dirty="0"/>
          </a:p>
        </p:txBody>
      </p:sp>
      <p:sp>
        <p:nvSpPr>
          <p:cNvPr id="7" name="Text 2"/>
          <p:cNvSpPr/>
          <p:nvPr/>
        </p:nvSpPr>
        <p:spPr>
          <a:xfrm>
            <a:off x="793790" y="6534864"/>
            <a:ext cx="417742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良品與不良品數據在數值範圍上是否有區隔。</a:t>
            </a:r>
            <a:endParaRPr lang="en-US" sz="16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6368" y="5583436"/>
            <a:ext cx="306110" cy="30611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226368" y="609361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數值偏向</a:t>
            </a:r>
            <a:endParaRPr lang="en-US" sz="2000" dirty="0"/>
          </a:p>
        </p:txBody>
      </p:sp>
      <p:sp>
        <p:nvSpPr>
          <p:cNvPr id="10" name="Text 4"/>
          <p:cNvSpPr/>
          <p:nvPr/>
        </p:nvSpPr>
        <p:spPr>
          <a:xfrm>
            <a:off x="5226368" y="6534864"/>
            <a:ext cx="4177546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不良品數據是否普遍偏高或偏低。</a:t>
            </a:r>
            <a:endParaRPr lang="en-US" sz="16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9064" y="5583436"/>
            <a:ext cx="306110" cy="30611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9659064" y="609361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分佈形狀／變異性</a:t>
            </a:r>
            <a:endParaRPr lang="en-US" sz="2000" dirty="0"/>
          </a:p>
        </p:txBody>
      </p:sp>
      <p:sp>
        <p:nvSpPr>
          <p:cNvPr id="13" name="Text 6"/>
          <p:cNvSpPr/>
          <p:nvPr/>
        </p:nvSpPr>
        <p:spPr>
          <a:xfrm>
            <a:off x="9659064" y="6534864"/>
            <a:ext cx="417742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集中／分散，多峰模式。</a:t>
            </a:r>
            <a:endParaRPr lang="en-US" sz="1600" dirty="0"/>
          </a:p>
        </p:txBody>
      </p:sp>
      <p:sp>
        <p:nvSpPr>
          <p:cNvPr id="14" name="Text 7"/>
          <p:cNvSpPr/>
          <p:nvPr/>
        </p:nvSpPr>
        <p:spPr>
          <a:xfrm>
            <a:off x="793790" y="7091124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使用核密度估計 (KDE) 圖展示數據分佈的密度和形狀，直觀觀察選定感測器在良品/不良品間的數值分佈差異。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688" y="813792"/>
            <a:ext cx="6748105" cy="660189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630317"/>
            <a:ext cx="57276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 值指引：統計顯著性下的異常訊號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23880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核心原理：P 值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082528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假設無差異下，觀察到當前或更極端差異的機率。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3700582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算法：基於獨立樣本 t-test（比較兩組平均值）。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318635"/>
            <a:ext cx="5727621" cy="229957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93790" y="6873359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目的：自動篩選並優先呈現良品與不良品之間統計差異最顯著的感測器。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61893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530" y="184071"/>
            <a:ext cx="7297341" cy="239375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075" y="3534251"/>
            <a:ext cx="6258401" cy="460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8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超越單一因子：洞察感測器之間的關係</a:t>
            </a:r>
            <a:endParaRPr lang="en-US" sz="2850" dirty="0"/>
          </a:p>
        </p:txBody>
      </p:sp>
      <p:sp>
        <p:nvSpPr>
          <p:cNvPr id="5" name="Text 1"/>
          <p:cNvSpPr/>
          <p:nvPr/>
        </p:nvSpPr>
        <p:spPr>
          <a:xfrm>
            <a:off x="793075" y="4141827"/>
            <a:ext cx="1841183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分析原理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793075" y="4519136"/>
            <a:ext cx="6878598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散佈圖視覺化與線性迴歸量化。</a:t>
            </a:r>
            <a:endParaRPr lang="en-US" sz="1150" dirty="0"/>
          </a:p>
        </p:txBody>
      </p:sp>
      <p:sp>
        <p:nvSpPr>
          <p:cNvPr id="7" name="Text 3"/>
          <p:cNvSpPr/>
          <p:nvPr/>
        </p:nvSpPr>
        <p:spPr>
          <a:xfrm>
            <a:off x="793075" y="4887278"/>
            <a:ext cx="6878598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皮爾森相關係數 (r)：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強度與方向。</a:t>
            </a:r>
            <a:endParaRPr lang="en-US" sz="1150" dirty="0"/>
          </a:p>
        </p:txBody>
      </p:sp>
      <p:sp>
        <p:nvSpPr>
          <p:cNvPr id="8" name="Text 4"/>
          <p:cNvSpPr/>
          <p:nvPr/>
        </p:nvSpPr>
        <p:spPr>
          <a:xfrm>
            <a:off x="793075" y="5233273"/>
            <a:ext cx="6878598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 平方值：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變異解釋比例。</a:t>
            </a:r>
            <a:endParaRPr lang="en-US" sz="1150" dirty="0"/>
          </a:p>
        </p:txBody>
      </p:sp>
      <p:sp>
        <p:nvSpPr>
          <p:cNvPr id="9" name="Text 5"/>
          <p:cNvSpPr/>
          <p:nvPr/>
        </p:nvSpPr>
        <p:spPr>
          <a:xfrm>
            <a:off x="793075" y="5579269"/>
            <a:ext cx="6878598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 值：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關係的統計顯著性。</a:t>
            </a:r>
            <a:endParaRPr lang="en-US" sz="1150" dirty="0"/>
          </a:p>
        </p:txBody>
      </p:sp>
      <p:sp>
        <p:nvSpPr>
          <p:cNvPr id="10" name="Text 6"/>
          <p:cNvSpPr/>
          <p:nvPr/>
        </p:nvSpPr>
        <p:spPr>
          <a:xfrm>
            <a:off x="793075" y="6020991"/>
            <a:ext cx="6625828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目的：探索任意兩個感測器之間的關係，理解相互作用，驗證假設。</a:t>
            </a:r>
            <a:endParaRPr lang="en-US" sz="17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1974" y="3552587"/>
            <a:ext cx="5539502" cy="342614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93075" y="7309961"/>
            <a:ext cx="13044249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5448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從數據洞察到實際行動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1031915" y="1777246"/>
            <a:ext cx="5752386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數據分析能從複雜製程數據中精準定位潛在問題，縮短排查時間。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1539121"/>
            <a:ext cx="22860" cy="724257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501503"/>
            <a:ext cx="8226385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本次發現：識別出 Sensor_60, Sensor_58 等關鍵影響因子，了解其分佈特徵和統計顯著性。</a:t>
            </a:r>
            <a:endParaRPr lang="en-US" sz="15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2990" y="3166229"/>
            <a:ext cx="3550444" cy="251817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3790" y="5862995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特徵分數排名 - F test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793790" y="6319361"/>
            <a:ext cx="4088963" cy="792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Top 20 圖表顯示，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Sensor_60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F-test 分數最高，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Sensor_201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、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Sensor_58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、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Sensor_59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次之，對良率差異影響顯著。</a:t>
            </a:r>
            <a:endParaRPr lang="en-US" sz="12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765" y="3166229"/>
            <a:ext cx="3550444" cy="251817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277564" y="5862995"/>
            <a:ext cx="2599134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特徵分數排名 - 隨機森林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5277564" y="6319361"/>
            <a:ext cx="4088963" cy="523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Top 20 圖表顯示，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Sensor_60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、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Sensor_58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、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Sensor_201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等感測器具最高隨機森林重要性，對產品良率影響顯著。</a:t>
            </a:r>
            <a:endParaRPr lang="en-US" sz="12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339" y="3166229"/>
            <a:ext cx="4088963" cy="1478637"/>
          </a:xfrm>
          <a:prstGeom prst="rect">
            <a:avLst/>
          </a:prstGeom>
        </p:spPr>
      </p:pic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1339" y="4823460"/>
            <a:ext cx="3550444" cy="128397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761339" y="6286024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 值判斷準則</a:t>
            </a:r>
            <a:endParaRPr lang="en-US" sz="1550" dirty="0"/>
          </a:p>
        </p:txBody>
      </p:sp>
      <p:sp>
        <p:nvSpPr>
          <p:cNvPr id="15" name="Text 9"/>
          <p:cNvSpPr/>
          <p:nvPr/>
        </p:nvSpPr>
        <p:spPr>
          <a:xfrm>
            <a:off x="9761339" y="6692741"/>
            <a:ext cx="2266355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Sensor_60</a:t>
            </a:r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、</a:t>
            </a:r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Sensor_104</a:t>
            </a:r>
            <a:endParaRPr lang="en-US" sz="1550" dirty="0"/>
          </a:p>
        </p:txBody>
      </p:sp>
      <p:sp>
        <p:nvSpPr>
          <p:cNvPr id="16" name="Text 10"/>
          <p:cNvSpPr/>
          <p:nvPr/>
        </p:nvSpPr>
        <p:spPr>
          <a:xfrm>
            <a:off x="9761339" y="7107079"/>
            <a:ext cx="4088963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高度顯著差異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(p &lt; 0.001)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2025-07-16T20:07:53Z</dcterms:created>
  <dcterms:modified xsi:type="dcterms:W3CDTF">2025-07-16T20:07:53Z</dcterms:modified>
</cp:coreProperties>
</file>